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681" r:id="rId5"/>
    <p:sldId id="872" r:id="rId6"/>
    <p:sldId id="887" r:id="rId7"/>
    <p:sldId id="877" r:id="rId8"/>
    <p:sldId id="875" r:id="rId9"/>
    <p:sldId id="762" r:id="rId10"/>
    <p:sldId id="874" r:id="rId11"/>
    <p:sldId id="873" r:id="rId12"/>
    <p:sldId id="878" r:id="rId13"/>
    <p:sldId id="869" r:id="rId14"/>
    <p:sldId id="880" r:id="rId15"/>
    <p:sldId id="882" r:id="rId16"/>
    <p:sldId id="885" r:id="rId17"/>
    <p:sldId id="886" r:id="rId18"/>
    <p:sldId id="881" r:id="rId19"/>
    <p:sldId id="870" r:id="rId20"/>
    <p:sldId id="888" r:id="rId21"/>
    <p:sldId id="889" r:id="rId22"/>
    <p:sldId id="890" r:id="rId23"/>
    <p:sldId id="89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872"/>
            <p14:sldId id="887"/>
            <p14:sldId id="877"/>
            <p14:sldId id="875"/>
            <p14:sldId id="762"/>
            <p14:sldId id="874"/>
            <p14:sldId id="873"/>
            <p14:sldId id="878"/>
            <p14:sldId id="869"/>
            <p14:sldId id="880"/>
            <p14:sldId id="882"/>
            <p14:sldId id="885"/>
            <p14:sldId id="886"/>
            <p14:sldId id="881"/>
            <p14:sldId id="870"/>
            <p14:sldId id="888"/>
            <p14:sldId id="889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42" autoAdjust="0"/>
    <p:restoredTop sz="71162" autoAdjust="0"/>
  </p:normalViewPr>
  <p:slideViewPr>
    <p:cSldViewPr snapToGrid="0">
      <p:cViewPr varScale="1">
        <p:scale>
          <a:sx n="81" d="100"/>
          <a:sy n="81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31/01/2023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31/01/2023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  <a:p>
            <a:r>
              <a:rPr lang="fr-FR" dirty="0"/>
              <a:t>10 mins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473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94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witter.com/Nuschler/status/16039717878799155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laume-chervet/dataset-cats-dogs-oth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fr-fr/free/students/" TargetMode="External"/><Relationship Id="rId4" Type="http://schemas.openxmlformats.org/officeDocument/2006/relationships/hyperlink" Target="https://www.jetbrains.com/lp/pycharm-pr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ymupdf.readthedocs.io/en/latest/tutoria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 err="1">
                <a:solidFill>
                  <a:srgbClr val="0070C0"/>
                </a:solidFill>
                <a:latin typeface="Century Gothic"/>
              </a:rPr>
              <a:t>MLOps</a:t>
            </a:r>
            <a:r>
              <a:rPr lang="en-US" sz="6000" b="1" spc="-150" dirty="0">
                <a:latin typeface="Century Gothic"/>
              </a:rPr>
              <a:t> is above all a 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human</a:t>
            </a:r>
            <a:r>
              <a:rPr lang="en-US" sz="6000" b="1" spc="-150" dirty="0">
                <a:latin typeface="Century Gothic"/>
              </a:rPr>
              <a:t> adventure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610424" y="3704102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632825" y="548897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6CD8D3-C2E0-475F-8EAC-754BC734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63F7E724-90C3-41FB-BACF-0FC87537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BECE7-6901-47C0-AA2D-782439B64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CC72AD-AD69-4690-9C39-356F4060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4" y="1529393"/>
            <a:ext cx="5276850" cy="37433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22318-6F47-4BEA-8520-39C31515262E}"/>
              </a:ext>
            </a:extLst>
          </p:cNvPr>
          <p:cNvSpPr txBox="1"/>
          <p:nvPr/>
        </p:nvSpPr>
        <p:spPr>
          <a:xfrm>
            <a:off x="5492657" y="1200454"/>
            <a:ext cx="6103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Human Culture 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Work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Automate eveything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Code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Architecture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Understand ML Workflow</a:t>
            </a:r>
          </a:p>
        </p:txBody>
      </p:sp>
    </p:spTree>
    <p:extLst>
      <p:ext uri="{BB962C8B-B14F-4D97-AF65-F5344CB8AC3E}">
        <p14:creationId xmlns:p14="http://schemas.microsoft.com/office/powerpoint/2010/main" val="236303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976468" y="566678"/>
            <a:ext cx="9672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Overengineering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Microservices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Standalone Git repositories for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internal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libs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203201" y="209272"/>
            <a:ext cx="11988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Mauvaise distribution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Bad 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quality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Unit Test &amp; No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industrialization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(code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still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jupyter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train &amp; test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deploy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automations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Code diff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between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train &amp; production data pipeline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data &amp;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versionning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F7BEE-8D5A-4D60-A8F4-06994237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6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fr-FR" dirty="0"/>
              <a:t>ML Technologies </a:t>
            </a:r>
            <a:r>
              <a:rPr lang="fr-FR" dirty="0" err="1"/>
              <a:t>choice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71973E-E752-40BD-80C9-81AF9C982EBD}"/>
              </a:ext>
            </a:extLst>
          </p:cNvPr>
          <p:cNvSpPr txBox="1"/>
          <p:nvPr/>
        </p:nvSpPr>
        <p:spPr>
          <a:xfrm>
            <a:off x="8751862" y="522355"/>
            <a:ext cx="497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7DF95351-8531-454D-90E9-077624009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621690"/>
              </p:ext>
            </p:extLst>
          </p:nvPr>
        </p:nvGraphicFramePr>
        <p:xfrm>
          <a:off x="116186" y="745953"/>
          <a:ext cx="11959627" cy="557243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91624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9568003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537242">
                <a:tc>
                  <a:txBody>
                    <a:bodyPr/>
                    <a:lstStyle/>
                    <a:p>
                      <a:pPr algn="l"/>
                      <a:r>
                        <a:rPr lang="fr-FR" sz="2800" dirty="0" err="1"/>
                        <a:t>What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Detail</a:t>
                      </a:r>
                      <a:endParaRPr lang="fr-F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Documentation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documentation est auto-suffisante pour pouvoir travailler efficacement et monter en compétence 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394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Montée en compétence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Quel est la courbe de monté en compétence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  <a:tr h="778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Couplage de la Librairie/Framework avec votre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Est–il possible de changer de librairie sans réécrire tout le code ? Est-ce possible de changer de langage?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37782"/>
                  </a:ext>
                </a:extLst>
              </a:tr>
              <a:tr h="723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Fonctionne en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facile de faire fonctionner l’inférence en production? Avec et sans GPU/TPU? Simplicité d’export en mode </a:t>
                      </a:r>
                      <a:r>
                        <a:rPr lang="fr-FR" sz="16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tiny</a:t>
                      </a: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dans les page web? Sur mobile? Difficultés rencontré lors des mise en production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23009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Performance / Coût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l’inférence/entraînement est rapide ? Demande beaucoup de ressources (RAM, CPU)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81586"/>
                  </a:ext>
                </a:extLst>
              </a:tr>
              <a:tr h="338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Stabilité, Maturité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 librairie est-elle stable dans le temps?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0087"/>
                  </a:ext>
                </a:extLst>
              </a:tr>
              <a:tr h="816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Maintenu</a:t>
                      </a:r>
                      <a:endParaRPr lang="fr-FR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 ce que le projet est maintenu ? Par une communauté active, une entreprise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99578"/>
                  </a:ext>
                </a:extLst>
              </a:tr>
              <a:tr h="788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License vous permet d’utiliser cette librairie, Framework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54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4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EDA59-96E2-4136-8683-548B52B2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mono-repository git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DC4CB48-A0F7-458F-BA84-5D2E48138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472976"/>
              </p:ext>
            </p:extLst>
          </p:nvPr>
        </p:nvGraphicFramePr>
        <p:xfrm>
          <a:off x="1293263" y="2356120"/>
          <a:ext cx="10283217" cy="2528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609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7900608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688047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packages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commun entre la production et l’entrainement. Partage via des librairies local.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701335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production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de production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1004471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train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d’entrainement des 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10400FE4-DFD7-482B-84D0-20D0C551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8" y="2421203"/>
            <a:ext cx="631625" cy="7197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C9427-4EC6-4366-B5D9-F4351127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3215988"/>
            <a:ext cx="631625" cy="7197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A49E00-C55E-4FE1-97F6-B0E9037B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6" y="4050437"/>
            <a:ext cx="631625" cy="7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5335C-C02F-4C51-A741-0F16FF2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644C5-AF2F-40BD-8590-BD029CC5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492816-577E-4D28-923B-718169CD4DC7}"/>
              </a:ext>
            </a:extLst>
          </p:cNvPr>
          <p:cNvSpPr txBox="1"/>
          <p:nvPr/>
        </p:nvSpPr>
        <p:spPr>
          <a:xfrm>
            <a:off x="95250" y="644652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Jimmy </a:t>
            </a:r>
            <a:r>
              <a:rPr lang="en-US" dirty="0" err="1">
                <a:hlinkClick r:id="rId2"/>
              </a:rPr>
              <a:t>Verducci</a:t>
            </a:r>
            <a:r>
              <a:rPr lang="en-US" dirty="0">
                <a:hlinkClick r:id="rId2"/>
              </a:rPr>
              <a:t> sur Twitter : "@</a:t>
            </a:r>
            <a:r>
              <a:rPr lang="en-US" dirty="0" err="1">
                <a:hlinkClick r:id="rId2"/>
              </a:rPr>
              <a:t>davidfowl</a:t>
            </a:r>
            <a:r>
              <a:rPr lang="en-US" dirty="0">
                <a:hlinkClick r:id="rId2"/>
              </a:rPr>
              <a:t> Came across this on Twitter a while back. https://t.co/srHML3OCIm" / Twitter</a:t>
            </a:r>
            <a:endParaRPr lang="fr-FR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20C4165-58AD-44EA-A204-6763265A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0"/>
            <a:ext cx="8024812" cy="62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2CDD7-6A2F-4C0C-A201-D6518C84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7991FC-2462-468C-89B3-D4999520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Aucune description alternative pour cette image">
            <a:extLst>
              <a:ext uri="{FF2B5EF4-FFF2-40B4-BE49-F238E27FC236}">
                <a16:creationId xmlns:a16="http://schemas.microsoft.com/office/drawing/2014/main" id="{5AF18BAD-E54C-43AF-8E3D-F5F0B749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0"/>
            <a:ext cx="6219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4B902-8DAE-4F86-8BC5-B3D054EF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start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9F4EF-1872-4BCA-B88C-6EAE41E6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3E97A5-B788-4E49-AEE4-011C43D3E360}"/>
              </a:ext>
            </a:extLst>
          </p:cNvPr>
          <p:cNvSpPr txBox="1"/>
          <p:nvPr/>
        </p:nvSpPr>
        <p:spPr>
          <a:xfrm>
            <a:off x="731157" y="1628506"/>
            <a:ext cx="10729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3"/>
              </a:rPr>
              <a:t>https://github.com/guillaume-chervet/dataset-cats-dogs-others</a:t>
            </a:r>
            <a:endParaRPr lang="fr-FR" sz="4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DE6131-42A9-4C9E-AE2F-1D7D1653EB85}"/>
              </a:ext>
            </a:extLst>
          </p:cNvPr>
          <p:cNvSpPr txBox="1"/>
          <p:nvPr/>
        </p:nvSpPr>
        <p:spPr>
          <a:xfrm>
            <a:off x="731157" y="3198170"/>
            <a:ext cx="10081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https://www.jetbrains.com/lp/pycharm-pro/</a:t>
            </a:r>
            <a:endParaRPr lang="fr-FR" sz="4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DED163-14B2-4BB3-86CE-7BE0D950DC83}"/>
              </a:ext>
            </a:extLst>
          </p:cNvPr>
          <p:cNvSpPr txBox="1"/>
          <p:nvPr/>
        </p:nvSpPr>
        <p:spPr>
          <a:xfrm>
            <a:off x="838199" y="4629538"/>
            <a:ext cx="10622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5"/>
              </a:rPr>
              <a:t>https://azure.microsoft.com/fr-fr/free/students/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27352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C4BEE-8E5B-4D94-AFAB-4F4B76B2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requirements.txt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511BF-8C6A-40C6-B005-01717A68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CCD20F-4B4C-4DB1-876B-E4CE089045C1}"/>
              </a:ext>
            </a:extLst>
          </p:cNvPr>
          <p:cNvSpPr txBox="1"/>
          <p:nvPr/>
        </p:nvSpPr>
        <p:spPr>
          <a:xfrm>
            <a:off x="838199" y="1662262"/>
            <a:ext cx="1090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pymupdf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===1.21.1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292EAB-52FD-40C4-9DEF-6E5E604C11F2}"/>
              </a:ext>
            </a:extLst>
          </p:cNvPr>
          <p:cNvSpPr txBox="1"/>
          <p:nvPr/>
        </p:nvSpPr>
        <p:spPr>
          <a:xfrm>
            <a:off x="838199" y="3872300"/>
            <a:ext cx="616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Tutorial — </a:t>
            </a:r>
            <a:r>
              <a:rPr lang="fr-FR" dirty="0" err="1">
                <a:hlinkClick r:id="rId2"/>
              </a:rPr>
              <a:t>PyMuPDF</a:t>
            </a:r>
            <a:r>
              <a:rPr lang="fr-FR" dirty="0">
                <a:hlinkClick r:id="rId2"/>
              </a:rPr>
              <a:t> 1.21.1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A6D67-FE76-4360-8317-BEA2D781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CFDC-A185-4738-8A43-6CCD8916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7EF37C-C984-477C-B187-2B9759FD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6"/>
            <a:ext cx="65" cy="18466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9B24D2-7168-4D52-B681-9EAC248D0D89}"/>
              </a:ext>
            </a:extLst>
          </p:cNvPr>
          <p:cNvSpPr txBox="1"/>
          <p:nvPr/>
        </p:nvSpPr>
        <p:spPr>
          <a:xfrm>
            <a:off x="838199" y="1662262"/>
            <a:ext cx="10903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--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python 3.10  --file requirements.txt </a:t>
            </a: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activate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export &gt;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environment.yml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59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195286" y="804457"/>
            <a:ext cx="92404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Tools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Pycharm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Python,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pip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Git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AzureML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Kubernetes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OpenShift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9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AFBF4-EC76-4979-9D0D-54E7D465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Unittest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B4BF01-C0FB-493C-8A06-D57622B0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999DE5-FF2B-421B-9165-73C51AAF3CA0}"/>
              </a:ext>
            </a:extLst>
          </p:cNvPr>
          <p:cNvSpPr txBox="1"/>
          <p:nvPr/>
        </p:nvSpPr>
        <p:spPr>
          <a:xfrm>
            <a:off x="838200" y="5047120"/>
            <a:ext cx="61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unittest</a:t>
            </a:r>
            <a:r>
              <a:rPr lang="fr-FR" dirty="0">
                <a:hlinkClick r:id="rId2"/>
              </a:rPr>
              <a:t> — Unit </a:t>
            </a:r>
            <a:r>
              <a:rPr lang="fr-FR" dirty="0" err="1">
                <a:hlinkClick r:id="rId2"/>
              </a:rPr>
              <a:t>testing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framework</a:t>
            </a:r>
            <a:r>
              <a:rPr lang="fr-FR" dirty="0">
                <a:hlinkClick r:id="rId2"/>
              </a:rPr>
              <a:t> — Python 3.11.1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42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AF4C6D-9DAC-4EFD-9C06-66DAFBCE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C9CCEF-5CE0-4066-B4FF-0838421B2C4E}"/>
              </a:ext>
            </a:extLst>
          </p:cNvPr>
          <p:cNvSpPr txBox="1"/>
          <p:nvPr/>
        </p:nvSpPr>
        <p:spPr>
          <a:xfrm>
            <a:off x="1059606" y="309794"/>
            <a:ext cx="1007278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Competences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Code /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Debug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Test Driven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Development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Clean Code, Inversion Of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Dependence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Functional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Programing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Build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Publish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Git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Linux Bash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059606" y="423456"/>
            <a:ext cx="100727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Le nom de notre compagnie :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Aujourd’hui une équipe d’indexeur reçoivent des 10 000 fichiers PDF par jour contenant soit des chats ou des chiens ou autres chose.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Ils doivent ouvrir manuellement chaque PDF pour les classifier.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83" y="145044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9" y="2198890"/>
            <a:ext cx="1550895" cy="1577789"/>
          </a:xfrm>
          <a:prstGeom prst="rect">
            <a:avLst/>
          </a:prstGeom>
        </p:spPr>
      </p:pic>
      <p:pic>
        <p:nvPicPr>
          <p:cNvPr id="86" name="Picture 2" descr="MuPDF Reviews">
            <a:extLst>
              <a:ext uri="{FF2B5EF4-FFF2-40B4-BE49-F238E27FC236}">
                <a16:creationId xmlns:a16="http://schemas.microsoft.com/office/drawing/2014/main" id="{171DDC90-B01F-46C2-B35B-69485780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01" y="3848915"/>
            <a:ext cx="416731" cy="5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35EDC-B5FC-4704-9EC6-2A580E53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90254"/>
            <a:ext cx="12192000" cy="56774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2050" name="Picture 2" descr="Weird Cat Behaviors Explained - Pets Reporter">
            <a:extLst>
              <a:ext uri="{FF2B5EF4-FFF2-40B4-BE49-F238E27FC236}">
                <a16:creationId xmlns:a16="http://schemas.microsoft.com/office/drawing/2014/main" id="{E7737FA2-20A0-41AF-A01F-61DA3F13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5" y="801926"/>
            <a:ext cx="1923489" cy="12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rrow: Right 27">
            <a:extLst>
              <a:ext uri="{FF2B5EF4-FFF2-40B4-BE49-F238E27FC236}">
                <a16:creationId xmlns:a16="http://schemas.microsoft.com/office/drawing/2014/main" id="{21AF25E1-9707-440D-A3E4-E99E3B944E0F}"/>
              </a:ext>
            </a:extLst>
          </p:cNvPr>
          <p:cNvSpPr/>
          <p:nvPr/>
        </p:nvSpPr>
        <p:spPr>
          <a:xfrm>
            <a:off x="7323954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7BAAC8AA-772D-4F88-86CE-8382BDE4EFB9}"/>
              </a:ext>
            </a:extLst>
          </p:cNvPr>
          <p:cNvSpPr txBox="1"/>
          <p:nvPr/>
        </p:nvSpPr>
        <p:spPr>
          <a:xfrm>
            <a:off x="7520331" y="2879420"/>
            <a:ext cx="1530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62" name="Arrow: Right 27">
            <a:extLst>
              <a:ext uri="{FF2B5EF4-FFF2-40B4-BE49-F238E27FC236}">
                <a16:creationId xmlns:a16="http://schemas.microsoft.com/office/drawing/2014/main" id="{CFEC115A-42D3-4BAE-BC17-826E3D251B07}"/>
              </a:ext>
            </a:extLst>
          </p:cNvPr>
          <p:cNvSpPr/>
          <p:nvPr/>
        </p:nvSpPr>
        <p:spPr>
          <a:xfrm>
            <a:off x="2708261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24467F42-CB8C-4DCC-8D78-DA1A86BF7586}"/>
              </a:ext>
            </a:extLst>
          </p:cNvPr>
          <p:cNvSpPr txBox="1"/>
          <p:nvPr/>
        </p:nvSpPr>
        <p:spPr>
          <a:xfrm>
            <a:off x="2970831" y="2879420"/>
            <a:ext cx="1326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7AE340-CC40-42CE-A554-5630E6802876}"/>
              </a:ext>
            </a:extLst>
          </p:cNvPr>
          <p:cNvSpPr txBox="1"/>
          <p:nvPr/>
        </p:nvSpPr>
        <p:spPr>
          <a:xfrm>
            <a:off x="9467279" y="801926"/>
            <a:ext cx="19901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92D050"/>
                </a:solidFill>
              </a:rPr>
              <a:t>Page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3200" b="1" dirty="0">
                <a:solidFill>
                  <a:srgbClr val="92D050"/>
                </a:solidFill>
              </a:rPr>
              <a:t>Page2: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D7D54E-2BFB-475B-951A-96FF6846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18" y="325376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75D896-F078-4592-AEDC-5D40819B4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751" y="3737007"/>
            <a:ext cx="2065469" cy="17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13 000</a:t>
            </a:r>
            <a:br>
              <a:rPr lang="en-US" sz="4800" dirty="0"/>
            </a:br>
            <a:r>
              <a:rPr lang="en-US" sz="4800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 4 000</a:t>
            </a:r>
            <a:br>
              <a:rPr lang="en-US" sz="4800" dirty="0"/>
            </a:br>
            <a:r>
              <a:rPr lang="en-US" sz="4800" dirty="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349E9-C2EF-4C3B-88B5-3F0730671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C3168A-517A-4AC7-AC6F-FAD4AC5D738C}"/>
              </a:ext>
            </a:extLst>
          </p:cNvPr>
          <p:cNvSpPr txBox="1"/>
          <p:nvPr/>
        </p:nvSpPr>
        <p:spPr>
          <a:xfrm>
            <a:off x="1090511" y="671107"/>
            <a:ext cx="76915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Profiles: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Engineer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Scientist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Product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Owner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5136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31E62-668D-44EC-915A-5291D313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CFB5E7-F2F0-4705-8803-6BB65DA58B62}"/>
              </a:ext>
            </a:extLst>
          </p:cNvPr>
          <p:cNvSpPr txBox="1"/>
          <p:nvPr/>
        </p:nvSpPr>
        <p:spPr>
          <a:xfrm>
            <a:off x="1119086" y="1433107"/>
            <a:ext cx="10624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 is involved in the entire life cycle of an AI project. This is all that will allow your AI project to go into production and then keep your project in production.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No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, no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3929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FC063-B284-4E8F-A1F7-CB6ABC30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4B3861-1795-4B38-81CB-91194C1B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89883E-4EB1-40B1-8CF5-05A87CD9417B}"/>
              </a:ext>
            </a:extLst>
          </p:cNvPr>
          <p:cNvSpPr txBox="1"/>
          <p:nvPr/>
        </p:nvSpPr>
        <p:spPr>
          <a:xfrm>
            <a:off x="1080986" y="1833157"/>
            <a:ext cx="10624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deliverable of a project is not the AI model, it's how the AI model is generated.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model must be reproducible.</a:t>
            </a:r>
          </a:p>
        </p:txBody>
      </p:sp>
    </p:spTree>
    <p:extLst>
      <p:ext uri="{BB962C8B-B14F-4D97-AF65-F5344CB8AC3E}">
        <p14:creationId xmlns:p14="http://schemas.microsoft.com/office/powerpoint/2010/main" val="421241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27788</TotalTime>
  <Words>595</Words>
  <Application>Microsoft Office PowerPoint</Application>
  <PresentationFormat>Grand écran</PresentationFormat>
  <Paragraphs>123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Franklin Gothic Book</vt:lpstr>
      <vt:lpstr>Franklin Gothic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Dataset of 20 000 files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ML Technologies choice</vt:lpstr>
      <vt:lpstr>Use mono-repository git</vt:lpstr>
      <vt:lpstr>Présentation PowerPoint</vt:lpstr>
      <vt:lpstr>Présentation PowerPoint</vt:lpstr>
      <vt:lpstr>Let’s start</vt:lpstr>
      <vt:lpstr>requirements.txt</vt:lpstr>
      <vt:lpstr>Conda</vt:lpstr>
      <vt:lpstr>Unittest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1089</cp:revision>
  <dcterms:created xsi:type="dcterms:W3CDTF">2020-11-18T10:41:47Z</dcterms:created>
  <dcterms:modified xsi:type="dcterms:W3CDTF">2023-01-31T18:56:32Z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2023-01-31T18:56:32Z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8e213081-98a6-4ca9-bd6c-7131db61d00f</vt:lpwstr>
  </property>
  <property fmtid="{D5CDD505-2E9C-101B-9397-08002B2CF9AE}" pid="9" name="MSIP_Label_65722654-0696-4b8f-bb0e-68bcd3f909d4_ContentBits">
    <vt:lpwstr>3</vt:lpwstr>
  </property>
</Properties>
</file>